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56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35" autoAdjust="0"/>
    <p:restoredTop sz="94623"/>
  </p:normalViewPr>
  <p:slideViewPr>
    <p:cSldViewPr snapToGrid="0" snapToObjects="1">
      <p:cViewPr>
        <p:scale>
          <a:sx n="131" d="100"/>
          <a:sy n="131" d="100"/>
        </p:scale>
        <p:origin x="14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2T16:11:10.746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0 9 24575,'95'-1'0,"0"0"0,0 1 0,0-1 0,-1 0 0,1 0 0,-4 0 0,-12 0 0,13 0 0,-13 1 0,12 0 0,8 0 0,2 0 0,-3 0 0,-10 0 0,-14 0 0,3 0 0,-13 0 0,-4 0 0,10 0 0,-3 0 0,9 0 0,-2 0 0,-9 0 0,-1 0 0,3 0 0,1 0 0,4 0 0,0 0 0,7 0 0,0 0 0,-2 0 0,0 0 0,2 0 0,0 0 0,-5 0 0,-2 0 0,-9 0 0,-2 0 0,-5 0 0,-2 0 0,35 0 0,-10 0 0,4 0 0,16 0 0,-39 0 0,3 0 0,9 0 0,3 0 0,10 0 0,4 0 0,6 0 0,1 0-215,-26 0 1,0 0 0,1 0 214,5 0 0,2 0 0,-1 0 0,-2 0 0,0 0 0,0 0 0,0 0 0,0 0 0,0 0 0,-4 0 0,-1 0 0,-1 0 0,29 0 0,0 0 0,-31 0 0,0 0 0,0 0 0,30 0 0,-1 0-78,-1 0 0,0 0 78,-3 0 0,-2 0 0,-7 0 0,-2 0 0,-7 1 0,-3 1 0,-13-1 0,-4 1 0,20 2 0,-29 0 638,-19-2-638,-7 1 161,12 0-161,22 0 0,34 1 0,-32-2 0,3 0 0,-2 1 0,-1 0 0,40 3 0,-23 0 0,-17-1 0,-3-2 0,-5 1 0,-8-1 0,-10 1 0,-9 0 0,-9 0 0,-2 1 0,-4-1 0,2 3 0,3-4 0,-1 1 0,19-7 0,-20 2 0,12-2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2T16:11:10.746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0 9 24575,'95'-1'0,"0"0"0,0 1 0,0-1 0,-1 0 0,1 0 0,-4 0 0,-12 0 0,13 0 0,-13 1 0,12 0 0,8 0 0,2 0 0,-3 0 0,-10 0 0,-14 0 0,3 0 0,-13 0 0,-4 0 0,10 0 0,-3 0 0,9 0 0,-2 0 0,-9 0 0,-1 0 0,3 0 0,1 0 0,4 0 0,0 0 0,7 0 0,0 0 0,-2 0 0,0 0 0,2 0 0,0 0 0,-5 0 0,-2 0 0,-9 0 0,-2 0 0,-5 0 0,-2 0 0,35 0 0,-10 0 0,4 0 0,16 0 0,-39 0 0,3 0 0,9 0 0,3 0 0,10 0 0,4 0 0,6 0 0,1 0-215,-26 0 1,0 0 0,1 0 214,5 0 0,2 0 0,-1 0 0,-2 0 0,0 0 0,0 0 0,0 0 0,0 0 0,0 0 0,-4 0 0,-1 0 0,-1 0 0,29 0 0,0 0 0,-31 0 0,0 0 0,0 0 0,30 0 0,-1 0-78,-1 0 0,0 0 78,-3 0 0,-2 0 0,-7 0 0,-2 0 0,-7 1 0,-3 1 0,-13-1 0,-4 1 0,20 2 0,-29 0 638,-19-2-638,-7 1 161,12 0-161,22 0 0,34 1 0,-32-2 0,3 0 0,-2 1 0,-1 0 0,40 3 0,-23 0 0,-17-1 0,-3-2 0,-5 1 0,-8-1 0,-10 1 0,-9 0 0,-9 0 0,-2 1 0,-4-1 0,2 3 0,3-4 0,-1 1 0,19-7 0,-20 2 0,12-2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2T16:11:10.746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0 9 24575,'95'-1'0,"0"0"0,0 1 0,0-1 0,-1 0 0,1 0 0,-4 0 0,-12 0 0,13 0 0,-13 1 0,12 0 0,8 0 0,2 0 0,-3 0 0,-10 0 0,-14 0 0,3 0 0,-13 0 0,-4 0 0,10 0 0,-3 0 0,9 0 0,-2 0 0,-9 0 0,-1 0 0,3 0 0,1 0 0,4 0 0,0 0 0,7 0 0,0 0 0,-2 0 0,0 0 0,2 0 0,0 0 0,-5 0 0,-2 0 0,-9 0 0,-2 0 0,-5 0 0,-2 0 0,35 0 0,-10 0 0,4 0 0,16 0 0,-39 0 0,3 0 0,9 0 0,3 0 0,10 0 0,4 0 0,6 0 0,1 0-215,-26 0 1,0 0 0,1 0 214,5 0 0,2 0 0,-1 0 0,-2 0 0,0 0 0,0 0 0,0 0 0,0 0 0,0 0 0,-4 0 0,-1 0 0,-1 0 0,29 0 0,0 0 0,-31 0 0,0 0 0,0 0 0,30 0 0,-1 0-78,-1 0 0,0 0 78,-3 0 0,-2 0 0,-7 0 0,-2 0 0,-7 1 0,-3 1 0,-13-1 0,-4 1 0,20 2 0,-29 0 638,-19-2-638,-7 1 161,12 0-161,22 0 0,34 1 0,-32-2 0,3 0 0,-2 1 0,-1 0 0,40 3 0,-23 0 0,-17-1 0,-3-2 0,-5 1 0,-8-1 0,-10 1 0,-9 0 0,-9 0 0,-2 1 0,-4-1 0,2 3 0,3-4 0,-1 1 0,19-7 0,-20 2 0,12-2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2T16:11:10.746"/>
    </inkml:context>
    <inkml:brush xml:id="br0">
      <inkml:brushProperty name="width" value="0.35" units="cm"/>
      <inkml:brushProperty name="height" value="0.35" units="cm"/>
      <inkml:brushProperty name="color" value="#728FA5"/>
    </inkml:brush>
  </inkml:definitions>
  <inkml:trace contextRef="#ctx0" brushRef="#br0">0 9 24575,'95'-1'0,"0"0"0,0 1 0,0-1 0,-1 0 0,1 0 0,-4 0 0,-12 0 0,13 0 0,-13 1 0,12 0 0,8 0 0,2 0 0,-3 0 0,-10 0 0,-14 0 0,3 0 0,-13 0 0,-4 0 0,10 0 0,-3 0 0,9 0 0,-2 0 0,-9 0 0,-1 0 0,3 0 0,1 0 0,4 0 0,0 0 0,7 0 0,0 0 0,-2 0 0,0 0 0,2 0 0,0 0 0,-5 0 0,-2 0 0,-9 0 0,-2 0 0,-5 0 0,-2 0 0,35 0 0,-10 0 0,4 0 0,16 0 0,-39 0 0,3 0 0,9 0 0,3 0 0,10 0 0,4 0 0,6 0 0,1 0-215,-26 0 1,0 0 0,1 0 214,5 0 0,2 0 0,-1 0 0,-2 0 0,0 0 0,0 0 0,0 0 0,0 0 0,0 0 0,-4 0 0,-1 0 0,-1 0 0,29 0 0,0 0 0,-31 0 0,0 0 0,0 0 0,30 0 0,-1 0-78,-1 0 0,0 0 78,-3 0 0,-2 0 0,-7 0 0,-2 0 0,-7 1 0,-3 1 0,-13-1 0,-4 1 0,20 2 0,-29 0 638,-19-2-638,-7 1 161,12 0-161,22 0 0,34 1 0,-32-2 0,3 0 0,-2 1 0,-1 0 0,40 3 0,-23 0 0,-17-1 0,-3-2 0,-5 1 0,-8-1 0,-10 1 0,-9 0 0,-9 0 0,-2 1 0,-4-1 0,2 3 0,3-4 0,-1 1 0,19-7 0,-20 2 0,12-2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12/04/23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DAAP – HW1 </a:t>
            </a:r>
            <a:r>
              <a:rPr lang="it-IT" dirty="0" err="1"/>
              <a:t>Talking</a:t>
            </a:r>
            <a:r>
              <a:rPr lang="it-IT" dirty="0"/>
              <a:t> </a:t>
            </a:r>
            <a:r>
              <a:rPr lang="it-IT" dirty="0" err="1"/>
              <a:t>Instrument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Xinmeng</a:t>
            </a:r>
            <a:r>
              <a:rPr lang="it-IT" dirty="0">
                <a:solidFill>
                  <a:schemeClr val="bg1"/>
                </a:solidFill>
              </a:rPr>
              <a:t> Luan - 10876787</a:t>
            </a:r>
          </a:p>
          <a:p>
            <a:r>
              <a:rPr lang="it-IT" dirty="0">
                <a:solidFill>
                  <a:schemeClr val="bg1"/>
                </a:solidFill>
              </a:rPr>
              <a:t>Marco Bernasconi - 10669941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err="1"/>
              <a:t>Introduction</a:t>
            </a:r>
            <a:endParaRPr lang="it-IT" sz="3600" dirty="0"/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483B7324-E912-6C6D-DBBF-F7113149F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298" y="1365817"/>
            <a:ext cx="5704094" cy="206318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14:cNvPr>
              <p14:cNvContentPartPr/>
              <p14:nvPr/>
            </p14:nvContentPartPr>
            <p14:xfrm>
              <a:off x="308794" y="6514560"/>
              <a:ext cx="2791080" cy="36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794" y="6451920"/>
                <a:ext cx="2916720" cy="16236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E5EFD95F-24BE-8975-F9E6-A09BBA87F36D}"/>
              </a:ext>
            </a:extLst>
          </p:cNvPr>
          <p:cNvSpPr txBox="1"/>
          <p:nvPr/>
        </p:nvSpPr>
        <p:spPr>
          <a:xfrm>
            <a:off x="1650780" y="2397408"/>
            <a:ext cx="692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600" b="1" dirty="0">
                <a:solidFill>
                  <a:schemeClr val="tx2"/>
                </a:solidFill>
              </a:rPr>
              <a:t>Music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6EDFD7-7A95-E7C6-6CAB-A41C2A3246EF}"/>
              </a:ext>
            </a:extLst>
          </p:cNvPr>
          <p:cNvSpPr txBox="1"/>
          <p:nvPr/>
        </p:nvSpPr>
        <p:spPr>
          <a:xfrm>
            <a:off x="3671332" y="2469597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600" b="1" dirty="0">
                <a:solidFill>
                  <a:schemeClr val="tx2"/>
                </a:solidFill>
              </a:rPr>
              <a:t>Speech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BD311A-6F7E-2E5F-EBB7-4BF92B58BAD5}"/>
              </a:ext>
            </a:extLst>
          </p:cNvPr>
          <p:cNvSpPr txBox="1"/>
          <p:nvPr/>
        </p:nvSpPr>
        <p:spPr>
          <a:xfrm>
            <a:off x="5386873" y="2476731"/>
            <a:ext cx="17663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600" b="1" dirty="0">
                <a:solidFill>
                  <a:schemeClr val="tx2"/>
                </a:solidFill>
              </a:rPr>
              <a:t>Talking instrument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14753-2332-BBC0-2524-D83278175093}"/>
              </a:ext>
            </a:extLst>
          </p:cNvPr>
          <p:cNvSpPr txBox="1"/>
          <p:nvPr/>
        </p:nvSpPr>
        <p:spPr>
          <a:xfrm>
            <a:off x="3671332" y="3662751"/>
            <a:ext cx="44575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tx2"/>
                </a:solidFill>
              </a:rPr>
              <a:t>1. Wiener filtering approach </a:t>
            </a:r>
          </a:p>
          <a:p>
            <a:endParaRPr lang="en-IT" sz="2800" b="1" dirty="0">
              <a:solidFill>
                <a:schemeClr val="tx2"/>
              </a:solidFill>
            </a:endParaRPr>
          </a:p>
          <a:p>
            <a:r>
              <a:rPr lang="en-GB" sz="2800" b="1" dirty="0">
                <a:solidFill>
                  <a:schemeClr val="tx2"/>
                </a:solidFill>
              </a:rPr>
              <a:t>2. steepest descent method </a:t>
            </a:r>
          </a:p>
          <a:p>
            <a:endParaRPr lang="en-IT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4A5DBC-188A-24DD-8CD9-255DA0EE0B3B}"/>
              </a:ext>
            </a:extLst>
          </p:cNvPr>
          <p:cNvSpPr/>
          <p:nvPr/>
        </p:nvSpPr>
        <p:spPr>
          <a:xfrm>
            <a:off x="1319205" y="4027405"/>
            <a:ext cx="1798655" cy="566018"/>
          </a:xfrm>
          <a:prstGeom prst="rect">
            <a:avLst/>
          </a:prstGeom>
          <a:solidFill>
            <a:srgbClr val="728FA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2400" b="1" dirty="0"/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14:cNvPr>
              <p14:cNvContentPartPr/>
              <p14:nvPr/>
            </p14:nvContentPartPr>
            <p14:xfrm>
              <a:off x="308794" y="6514560"/>
              <a:ext cx="2791080" cy="36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794" y="6451920"/>
                <a:ext cx="2916720" cy="1623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BAD3D208-0AE8-AC8E-1211-8B41F39B0099}"/>
              </a:ext>
            </a:extLst>
          </p:cNvPr>
          <p:cNvSpPr txBox="1"/>
          <p:nvPr/>
        </p:nvSpPr>
        <p:spPr>
          <a:xfrm>
            <a:off x="274436" y="1337631"/>
            <a:ext cx="856077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T" sz="1400" dirty="0"/>
          </a:p>
          <a:p>
            <a:r>
              <a:rPr lang="en-IT" sz="1400" dirty="0"/>
              <a:t>3. auto-correlation </a:t>
            </a:r>
          </a:p>
          <a:p>
            <a:r>
              <a:rPr lang="en-IT" sz="1400" dirty="0"/>
              <a:t>-&gt; r ,R</a:t>
            </a:r>
          </a:p>
          <a:p>
            <a:endParaRPr lang="en-IT" sz="1400" dirty="0"/>
          </a:p>
          <a:p>
            <a:r>
              <a:rPr lang="en-IT" sz="1400" dirty="0"/>
              <a:t>4. </a:t>
            </a:r>
            <a:r>
              <a:rPr lang="en-GB" sz="1400" dirty="0"/>
              <a:t>I</a:t>
            </a:r>
            <a:r>
              <a:rPr lang="en-IT" sz="1400" dirty="0"/>
              <a:t>f method 1 </a:t>
            </a:r>
            <a:r>
              <a:rPr lang="en-GB" sz="1400" dirty="0"/>
              <a:t>(Wiener filtering approach)</a:t>
            </a:r>
          </a:p>
          <a:p>
            <a:r>
              <a:rPr lang="en-GB" sz="1400" dirty="0"/>
              <a:t>-&gt; a (vector of optimum coefficients )</a:t>
            </a:r>
          </a:p>
          <a:p>
            <a:endParaRPr lang="en-GB" sz="1400" dirty="0"/>
          </a:p>
          <a:p>
            <a:r>
              <a:rPr lang="en-GB" sz="1400" dirty="0"/>
              <a:t>If method 2 (steepest descent method)</a:t>
            </a:r>
          </a:p>
          <a:p>
            <a:r>
              <a:rPr lang="en-GB" sz="1400" dirty="0"/>
              <a:t>Steps of iteration: 2000 </a:t>
            </a:r>
          </a:p>
          <a:p>
            <a:r>
              <a:rPr lang="en-GB" sz="1400" dirty="0"/>
              <a:t>-&gt; The necessary and sufficient condition for the convergence or stability -&gt; mu, </a:t>
            </a:r>
            <a:r>
              <a:rPr lang="en-GB" sz="1400" dirty="0">
                <a:solidFill>
                  <a:srgbClr val="FF0000"/>
                </a:solidFill>
              </a:rPr>
              <a:t>tau </a:t>
            </a:r>
          </a:p>
          <a:p>
            <a:r>
              <a:rPr lang="en-GB" sz="1400" dirty="0"/>
              <a:t>-&gt; Transient behaviour test -&gt; c, v (plot)</a:t>
            </a:r>
          </a:p>
          <a:p>
            <a:r>
              <a:rPr lang="en-GB" sz="1400" dirty="0"/>
              <a:t>-&gt; a</a:t>
            </a:r>
            <a:endParaRPr lang="en-IT" sz="1400" dirty="0"/>
          </a:p>
          <a:p>
            <a:endParaRPr lang="en-IT" dirty="0"/>
          </a:p>
          <a:p>
            <a:endParaRPr lang="en-I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6B791-5398-831D-EA32-E971E7DFF82F}"/>
              </a:ext>
            </a:extLst>
          </p:cNvPr>
          <p:cNvSpPr txBox="1"/>
          <p:nvPr/>
        </p:nvSpPr>
        <p:spPr>
          <a:xfrm>
            <a:off x="7259956" y="4250177"/>
            <a:ext cx="160960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400" dirty="0"/>
              <a:t>5. </a:t>
            </a:r>
            <a:r>
              <a:rPr lang="en-GB" sz="1400" dirty="0"/>
              <a:t>F</a:t>
            </a:r>
            <a:r>
              <a:rPr lang="en-IT" sz="1400" dirty="0"/>
              <a:t>requency filter</a:t>
            </a:r>
          </a:p>
          <a:p>
            <a:r>
              <a:rPr lang="en-IT" sz="1400" dirty="0"/>
              <a:t>-&gt; A, H</a:t>
            </a:r>
          </a:p>
          <a:p>
            <a:endParaRPr lang="en-IT" sz="1400" dirty="0"/>
          </a:p>
          <a:p>
            <a:r>
              <a:rPr lang="en-IT" sz="1400" dirty="0"/>
              <a:t>6. OLA</a:t>
            </a:r>
          </a:p>
          <a:p>
            <a:r>
              <a:rPr lang="en-IT" sz="1400" dirty="0"/>
              <a:t> </a:t>
            </a:r>
          </a:p>
          <a:p>
            <a:r>
              <a:rPr lang="en-IT" sz="1400" dirty="0"/>
              <a:t>7. </a:t>
            </a:r>
            <a:r>
              <a:rPr lang="en-GB" sz="1400" dirty="0"/>
              <a:t>G</a:t>
            </a:r>
            <a:r>
              <a:rPr lang="en-IT" sz="1400" dirty="0"/>
              <a:t>et audio file</a:t>
            </a:r>
          </a:p>
          <a:p>
            <a:endParaRPr lang="en-IT" sz="1400" dirty="0"/>
          </a:p>
          <a:p>
            <a:r>
              <a:rPr lang="en-IT" sz="1400" dirty="0"/>
              <a:t>8.</a:t>
            </a:r>
            <a:r>
              <a:rPr lang="en-GB" sz="1400" dirty="0"/>
              <a:t>P</a:t>
            </a:r>
            <a:r>
              <a:rPr lang="en-IT" sz="1400" dirty="0"/>
              <a:t>lot spectrogram 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4CB94423-A10B-9033-2926-55ACDBCEC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705968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DE7A0E6E-B34F-831F-2125-B459D3C14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363" y="1341816"/>
            <a:ext cx="4566741" cy="47388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48A2D10-FAA4-1449-819C-07D1FD8CEF67}"/>
              </a:ext>
            </a:extLst>
          </p:cNvPr>
          <p:cNvSpPr/>
          <p:nvPr/>
        </p:nvSpPr>
        <p:spPr>
          <a:xfrm>
            <a:off x="7373817" y="1433672"/>
            <a:ext cx="1650043" cy="6652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900" dirty="0">
                <a:solidFill>
                  <a:schemeClr val="tx1"/>
                </a:solidFill>
              </a:rPr>
              <a:t>Windowing: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dirty="0">
                <a:solidFill>
                  <a:srgbClr val="C00000"/>
                </a:solidFill>
              </a:rPr>
              <a:t>H</a:t>
            </a:r>
            <a:r>
              <a:rPr lang="en-IT" sz="900" dirty="0">
                <a:solidFill>
                  <a:srgbClr val="C00000"/>
                </a:solidFill>
              </a:rPr>
              <a:t>anning window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T" sz="900" dirty="0">
                <a:solidFill>
                  <a:srgbClr val="C00000"/>
                </a:solidFill>
              </a:rPr>
              <a:t>Stationary test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T" sz="900" dirty="0">
                <a:solidFill>
                  <a:schemeClr val="accent5">
                    <a:lumMod val="75000"/>
                  </a:schemeClr>
                </a:solidFill>
              </a:rPr>
              <a:t>COLA (hop-size: 25%)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14:cNvPr>
              <p14:cNvContentPartPr/>
              <p14:nvPr/>
            </p14:nvContentPartPr>
            <p14:xfrm>
              <a:off x="308794" y="6514560"/>
              <a:ext cx="2791080" cy="36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794" y="6451920"/>
                <a:ext cx="2916720" cy="16236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itolo 1">
            <a:extLst>
              <a:ext uri="{FF2B5EF4-FFF2-40B4-BE49-F238E27FC236}">
                <a16:creationId xmlns:a16="http://schemas.microsoft.com/office/drawing/2014/main" id="{AEB63082-49A5-3DA3-0433-6D80AA37E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600" dirty="0"/>
              <a:t>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093ED-1338-E9F0-FCAD-45DF02711285}"/>
              </a:ext>
            </a:extLst>
          </p:cNvPr>
          <p:cNvCxnSpPr>
            <a:cxnSpLocks/>
          </p:cNvCxnSpPr>
          <p:nvPr/>
        </p:nvCxnSpPr>
        <p:spPr>
          <a:xfrm flipH="1">
            <a:off x="6908040" y="1833523"/>
            <a:ext cx="550519" cy="35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07C54EF-A585-1BA2-50D5-C48910D925FD}"/>
              </a:ext>
            </a:extLst>
          </p:cNvPr>
          <p:cNvCxnSpPr>
            <a:cxnSpLocks/>
          </p:cNvCxnSpPr>
          <p:nvPr/>
        </p:nvCxnSpPr>
        <p:spPr>
          <a:xfrm flipH="1">
            <a:off x="6726286" y="2031357"/>
            <a:ext cx="732273" cy="10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99D0EFE-7003-865A-A783-A603626AB786}"/>
              </a:ext>
            </a:extLst>
          </p:cNvPr>
          <p:cNvCxnSpPr>
            <a:cxnSpLocks/>
          </p:cNvCxnSpPr>
          <p:nvPr/>
        </p:nvCxnSpPr>
        <p:spPr>
          <a:xfrm flipH="1">
            <a:off x="4075683" y="2031357"/>
            <a:ext cx="3382876" cy="2870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DFD3577-7332-3CD9-2D96-EC2E88AAE9BB}"/>
                  </a:ext>
                </a:extLst>
              </p:cNvPr>
              <p:cNvSpPr/>
              <p:nvPr/>
            </p:nvSpPr>
            <p:spPr>
              <a:xfrm>
                <a:off x="149674" y="1451782"/>
                <a:ext cx="2475185" cy="188463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000" dirty="0">
                    <a:solidFill>
                      <a:schemeClr val="tx1"/>
                    </a:solidFill>
                  </a:rPr>
                  <a:t>O</a:t>
                </a:r>
                <a:r>
                  <a:rPr lang="en-IT" sz="1000" dirty="0">
                    <a:solidFill>
                      <a:schemeClr val="tx1"/>
                    </a:solidFill>
                  </a:rPr>
                  <a:t>rders of filters (p)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000" dirty="0">
                    <a:solidFill>
                      <a:schemeClr val="tx1"/>
                    </a:solidFill>
                  </a:rPr>
                  <a:t>For piano, p is small, since we are just interested in the pitch, we want to extract the peak of the spectrogram.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000" dirty="0">
                    <a:solidFill>
                      <a:schemeClr val="tx1"/>
                    </a:solidFill>
                  </a:rPr>
                  <a:t>For speech, p is large, since we want to get the accurate spectrogram of the speech, as formant.</a:t>
                </a:r>
                <a:endParaRPr lang="en-IT" sz="1000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000" dirty="0">
                    <a:solidFill>
                      <a:schemeClr val="tx1"/>
                    </a:solidFill>
                  </a:rPr>
                  <a:t>P</a:t>
                </a:r>
                <a:r>
                  <a:rPr lang="en-IT" sz="1000" dirty="0">
                    <a:solidFill>
                      <a:schemeClr val="tx1"/>
                    </a:solidFill>
                  </a:rPr>
                  <a:t>iano: 10  ( </a:t>
                </a:r>
                <a:r>
                  <a:rPr lang="en-GB" sz="1000" dirty="0">
                    <a:solidFill>
                      <a:schemeClr val="tx1"/>
                    </a:solidFill>
                  </a:rPr>
                  <a:t>get 5 peaks, p = 10)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000" dirty="0">
                    <a:solidFill>
                      <a:schemeClr val="tx1"/>
                    </a:solidFill>
                  </a:rPr>
                  <a:t>S</a:t>
                </a:r>
                <a:r>
                  <a:rPr lang="en-IT" sz="1000" dirty="0">
                    <a:solidFill>
                      <a:schemeClr val="tx1"/>
                    </a:solidFill>
                  </a:rPr>
                  <a:t>peech: 46 (44100/1000 = 44.1, 44+2 = 46) </a:t>
                </a:r>
                <a:r>
                  <a:rPr lang="en-IT" sz="900" dirty="0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T" sz="9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r>
                          <a:rPr lang="en-US" sz="9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1000</m:t>
                        </m:r>
                      </m:den>
                    </m:f>
                    <m:r>
                      <a:rPr lang="en-IT" sz="9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9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9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sz="9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9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r>
                          <a:rPr lang="en-US" sz="9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1000</m:t>
                        </m:r>
                      </m:den>
                    </m:f>
                    <m:r>
                      <a:rPr lang="en-US" sz="9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+4</m:t>
                    </m:r>
                  </m:oMath>
                </a14:m>
                <a:r>
                  <a:rPr lang="en-IT" sz="900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</mc:Choice>
        <mc:Fallback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DFD3577-7332-3CD9-2D96-EC2E88AAE9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74" y="1451782"/>
                <a:ext cx="2475185" cy="188463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D498863-B60B-24EB-E7BF-031883A26FC1}"/>
              </a:ext>
            </a:extLst>
          </p:cNvPr>
          <p:cNvCxnSpPr>
            <a:cxnSpLocks/>
          </p:cNvCxnSpPr>
          <p:nvPr/>
        </p:nvCxnSpPr>
        <p:spPr>
          <a:xfrm flipV="1">
            <a:off x="2624859" y="2375992"/>
            <a:ext cx="290075" cy="317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368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err="1"/>
              <a:t>Comparision</a:t>
            </a:r>
            <a:endParaRPr lang="it-IT" sz="3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14:cNvPr>
              <p14:cNvContentPartPr/>
              <p14:nvPr/>
            </p14:nvContentPartPr>
            <p14:xfrm>
              <a:off x="308794" y="6514560"/>
              <a:ext cx="2791080" cy="36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D49636F-7D17-4AE0-F634-5095B7AEDD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794" y="6451920"/>
                <a:ext cx="2916720" cy="16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342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365</TotalTime>
  <Words>234</Words>
  <Application>Microsoft Macintosh PowerPoint</Application>
  <PresentationFormat>On-screen Show (4:3)</PresentationFormat>
  <Paragraphs>44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Wingdings</vt:lpstr>
      <vt:lpstr>POLI</vt:lpstr>
      <vt:lpstr>Titolo presentazione sottotitolo</vt:lpstr>
      <vt:lpstr>Introduction</vt:lpstr>
      <vt:lpstr>PowerPoint Presentation</vt:lpstr>
      <vt:lpstr>Pipeline</vt:lpstr>
      <vt:lpstr>Comparision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Microsoft Office User</cp:lastModifiedBy>
  <cp:revision>27</cp:revision>
  <dcterms:created xsi:type="dcterms:W3CDTF">2015-05-26T12:27:57Z</dcterms:created>
  <dcterms:modified xsi:type="dcterms:W3CDTF">2023-04-12T19:54:08Z</dcterms:modified>
</cp:coreProperties>
</file>